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09" r:id="rId3"/>
    <p:sldId id="516" r:id="rId4"/>
    <p:sldId id="514" r:id="rId5"/>
    <p:sldId id="440" r:id="rId6"/>
    <p:sldId id="510" r:id="rId7"/>
    <p:sldId id="508" r:id="rId8"/>
    <p:sldId id="511" r:id="rId9"/>
    <p:sldId id="513" r:id="rId10"/>
    <p:sldId id="515" r:id="rId11"/>
    <p:sldId id="507" r:id="rId12"/>
    <p:sldId id="493" r:id="rId13"/>
  </p:sldIdLst>
  <p:sldSz cx="9144000" cy="6858000" type="screen4x3"/>
  <p:notesSz cx="6797675" cy="9982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evertvrinsenergieadvies-my.sharepoint.com/personal/vrins_evertvrinsenergieadvies_nl/Documents/Evert%20Vrins%20Energieadvies/Projecten/201-300/2011-241%20UKP%20Stadsbrede%20visie%20verduurzaming%20stadsverwarming/Resultaten/Energieberekeningen/Tilburg%20scen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evertvrinsenergieadvies-my.sharepoint.com/personal/vrins_evertvrinsenergieadvies_nl/Documents/Evert%20Vrins%20Energieadvies/Projecten/201-300/2011-241%20UKP%20Stadsbrede%20visie%20verduurzaming%20stadsverwarming/Resultaten/Energieberekeningen/Tilburg%20scen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NL"/>
              <a:t>Huidige en potentiele energievoorziening Tilburg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'[Tilburg scenario optimaal.xlsx]Grafieken'!$B$122</c:f>
              <c:strCache>
                <c:ptCount val="1"/>
                <c:pt idx="0">
                  <c:v>GO warmte</c:v>
                </c:pt>
              </c:strCache>
            </c:strRef>
          </c:tx>
          <c:invertIfNegative val="0"/>
          <c:cat>
            <c:strRef>
              <c:f>'[Tilburg scenario optimaal.xlsx]Grafieken'!$C$121:$D$121</c:f>
              <c:strCache>
                <c:ptCount val="2"/>
                <c:pt idx="0">
                  <c:v>huidig</c:v>
                </c:pt>
                <c:pt idx="1">
                  <c:v>potentieel</c:v>
                </c:pt>
              </c:strCache>
            </c:strRef>
          </c:cat>
          <c:val>
            <c:numRef>
              <c:f>'[Tilburg scenario optimaal.xlsx]Grafieken'!$C$122:$D$122</c:f>
              <c:numCache>
                <c:formatCode>General</c:formatCode>
                <c:ptCount val="2"/>
                <c:pt idx="0" formatCode="#,##0">
                  <c:v>2074001.5468282476</c:v>
                </c:pt>
              </c:numCache>
            </c:numRef>
          </c:val>
        </c:ser>
        <c:ser>
          <c:idx val="1"/>
          <c:order val="1"/>
          <c:tx>
            <c:strRef>
              <c:f>'[Tilburg scenario optimaal.xlsx]Grafieken'!$B$123</c:f>
              <c:strCache>
                <c:ptCount val="1"/>
                <c:pt idx="0">
                  <c:v>GO elektriciteit</c:v>
                </c:pt>
              </c:strCache>
            </c:strRef>
          </c:tx>
          <c:invertIfNegative val="0"/>
          <c:cat>
            <c:strRef>
              <c:f>'[Tilburg scenario optimaal.xlsx]Grafieken'!$C$121:$D$121</c:f>
              <c:strCache>
                <c:ptCount val="2"/>
                <c:pt idx="0">
                  <c:v>huidig</c:v>
                </c:pt>
                <c:pt idx="1">
                  <c:v>potentieel</c:v>
                </c:pt>
              </c:strCache>
            </c:strRef>
          </c:cat>
          <c:val>
            <c:numRef>
              <c:f>'[Tilburg scenario optimaal.xlsx]Grafieken'!$C$123:$D$123</c:f>
              <c:numCache>
                <c:formatCode>General</c:formatCode>
                <c:ptCount val="2"/>
                <c:pt idx="0" formatCode="#,##0">
                  <c:v>1014432.616</c:v>
                </c:pt>
              </c:numCache>
            </c:numRef>
          </c:val>
        </c:ser>
        <c:ser>
          <c:idx val="2"/>
          <c:order val="2"/>
          <c:tx>
            <c:strRef>
              <c:f>'[Tilburg scenario optimaal.xlsx]Grafieken'!$B$124</c:f>
              <c:strCache>
                <c:ptCount val="1"/>
                <c:pt idx="0">
                  <c:v>VV kracht</c:v>
                </c:pt>
              </c:strCache>
            </c:strRef>
          </c:tx>
          <c:invertIfNegative val="0"/>
          <c:cat>
            <c:strRef>
              <c:f>'[Tilburg scenario optimaal.xlsx]Grafieken'!$C$121:$D$121</c:f>
              <c:strCache>
                <c:ptCount val="2"/>
                <c:pt idx="0">
                  <c:v>huidig</c:v>
                </c:pt>
                <c:pt idx="1">
                  <c:v>potentieel</c:v>
                </c:pt>
              </c:strCache>
            </c:strRef>
          </c:cat>
          <c:val>
            <c:numRef>
              <c:f>'[Tilburg scenario optimaal.xlsx]Grafieken'!$C$124:$D$124</c:f>
              <c:numCache>
                <c:formatCode>General</c:formatCode>
                <c:ptCount val="2"/>
                <c:pt idx="0" formatCode="#,##0">
                  <c:v>1350740.8534558427</c:v>
                </c:pt>
              </c:numCache>
            </c:numRef>
          </c:val>
        </c:ser>
        <c:ser>
          <c:idx val="3"/>
          <c:order val="3"/>
          <c:tx>
            <c:strRef>
              <c:f>'[Tilburg scenario optimaal.xlsx]Grafieken'!$B$125</c:f>
              <c:strCache>
                <c:ptCount val="1"/>
                <c:pt idx="0">
                  <c:v>duurzaam warmte</c:v>
                </c:pt>
              </c:strCache>
            </c:strRef>
          </c:tx>
          <c:invertIfNegative val="0"/>
          <c:cat>
            <c:strRef>
              <c:f>'[Tilburg scenario optimaal.xlsx]Grafieken'!$C$121:$D$121</c:f>
              <c:strCache>
                <c:ptCount val="2"/>
                <c:pt idx="0">
                  <c:v>huidig</c:v>
                </c:pt>
                <c:pt idx="1">
                  <c:v>potentieel</c:v>
                </c:pt>
              </c:strCache>
            </c:strRef>
          </c:cat>
          <c:val>
            <c:numRef>
              <c:f>'[Tilburg scenario optimaal.xlsx]Grafieken'!$C$125:$D$125</c:f>
              <c:numCache>
                <c:formatCode>General</c:formatCode>
                <c:ptCount val="2"/>
                <c:pt idx="1">
                  <c:v>2074001.5468282476</c:v>
                </c:pt>
              </c:numCache>
            </c:numRef>
          </c:val>
        </c:ser>
        <c:ser>
          <c:idx val="4"/>
          <c:order val="4"/>
          <c:tx>
            <c:strRef>
              <c:f>'[Tilburg scenario optimaal.xlsx]Grafieken'!$B$126</c:f>
              <c:strCache>
                <c:ptCount val="1"/>
                <c:pt idx="0">
                  <c:v>duurzaam gas</c:v>
                </c:pt>
              </c:strCache>
            </c:strRef>
          </c:tx>
          <c:invertIfNegative val="0"/>
          <c:cat>
            <c:strRef>
              <c:f>'[Tilburg scenario optimaal.xlsx]Grafieken'!$C$121:$D$121</c:f>
              <c:strCache>
                <c:ptCount val="2"/>
                <c:pt idx="0">
                  <c:v>huidig</c:v>
                </c:pt>
                <c:pt idx="1">
                  <c:v>potentieel</c:v>
                </c:pt>
              </c:strCache>
            </c:strRef>
          </c:cat>
          <c:val>
            <c:numRef>
              <c:f>'[Tilburg scenario optimaal.xlsx]Grafieken'!$C$126:$D$126</c:f>
              <c:numCache>
                <c:formatCode>#,##0</c:formatCode>
                <c:ptCount val="2"/>
                <c:pt idx="1">
                  <c:v>378000</c:v>
                </c:pt>
              </c:numCache>
            </c:numRef>
          </c:val>
        </c:ser>
        <c:ser>
          <c:idx val="5"/>
          <c:order val="5"/>
          <c:tx>
            <c:strRef>
              <c:f>'[Tilburg scenario optimaal.xlsx]Grafieken'!$B$127</c:f>
              <c:strCache>
                <c:ptCount val="1"/>
                <c:pt idx="0">
                  <c:v>duurzaam elektriciteit</c:v>
                </c:pt>
              </c:strCache>
            </c:strRef>
          </c:tx>
          <c:invertIfNegative val="0"/>
          <c:cat>
            <c:strRef>
              <c:f>'[Tilburg scenario optimaal.xlsx]Grafieken'!$C$121:$D$121</c:f>
              <c:strCache>
                <c:ptCount val="2"/>
                <c:pt idx="0">
                  <c:v>huidig</c:v>
                </c:pt>
                <c:pt idx="1">
                  <c:v>potentieel</c:v>
                </c:pt>
              </c:strCache>
            </c:strRef>
          </c:cat>
          <c:val>
            <c:numRef>
              <c:f>'[Tilburg scenario optimaal.xlsx]Grafieken'!$C$127:$D$127</c:f>
              <c:numCache>
                <c:formatCode>#,##0</c:formatCode>
                <c:ptCount val="2"/>
                <c:pt idx="1">
                  <c:v>886461.16305323341</c:v>
                </c:pt>
              </c:numCache>
            </c:numRef>
          </c:val>
        </c:ser>
        <c:ser>
          <c:idx val="6"/>
          <c:order val="6"/>
          <c:tx>
            <c:strRef>
              <c:f>'[Tilburg scenario optimaal.xlsx]Grafieken'!$B$128</c:f>
              <c:strCache>
                <c:ptCount val="1"/>
                <c:pt idx="0">
                  <c:v>duurzaam kracht</c:v>
                </c:pt>
              </c:strCache>
            </c:strRef>
          </c:tx>
          <c:invertIfNegative val="0"/>
          <c:cat>
            <c:strRef>
              <c:f>'[Tilburg scenario optimaal.xlsx]Grafieken'!$C$121:$D$121</c:f>
              <c:strCache>
                <c:ptCount val="2"/>
                <c:pt idx="0">
                  <c:v>huidig</c:v>
                </c:pt>
                <c:pt idx="1">
                  <c:v>potentieel</c:v>
                </c:pt>
              </c:strCache>
            </c:strRef>
          </c:cat>
          <c:val>
            <c:numRef>
              <c:f>'[Tilburg scenario optimaal.xlsx]Grafieken'!$C$128:$D$128</c:f>
              <c:numCache>
                <c:formatCode>General</c:formatCode>
                <c:ptCount val="2"/>
              </c:numCache>
            </c:numRef>
          </c:val>
        </c:ser>
        <c:ser>
          <c:idx val="7"/>
          <c:order val="7"/>
          <c:tx>
            <c:strRef>
              <c:f>'[Tilburg scenario optimaal.xlsx]Grafieken'!$B$129</c:f>
              <c:strCache>
                <c:ptCount val="1"/>
                <c:pt idx="0">
                  <c:v>efficiënt fossiel</c:v>
                </c:pt>
              </c:strCache>
            </c:strRef>
          </c:tx>
          <c:invertIfNegative val="0"/>
          <c:cat>
            <c:strRef>
              <c:f>'[Tilburg scenario optimaal.xlsx]Grafieken'!$C$121:$D$121</c:f>
              <c:strCache>
                <c:ptCount val="2"/>
                <c:pt idx="0">
                  <c:v>huidig</c:v>
                </c:pt>
                <c:pt idx="1">
                  <c:v>potentieel</c:v>
                </c:pt>
              </c:strCache>
            </c:strRef>
          </c:cat>
          <c:val>
            <c:numRef>
              <c:f>'[Tilburg scenario optimaal.xlsx]Grafieken'!$C$129:$D$129</c:f>
              <c:numCache>
                <c:formatCode>#,##0</c:formatCode>
                <c:ptCount val="2"/>
                <c:pt idx="1">
                  <c:v>1100712.3064026097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serLines/>
        <c:axId val="75820032"/>
        <c:axId val="77796096"/>
      </c:barChart>
      <c:catAx>
        <c:axId val="75820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796096"/>
        <c:crosses val="autoZero"/>
        <c:auto val="1"/>
        <c:lblAlgn val="ctr"/>
        <c:lblOffset val="100"/>
        <c:noMultiLvlLbl val="0"/>
      </c:catAx>
      <c:valAx>
        <c:axId val="77796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 sz="1200"/>
                  <a:t>Energiebehoefte [MWh]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75820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NL" baseline="0"/>
              <a:t>Energiebronnen  gebouwde omgeving Tilburg</a:t>
            </a:r>
          </a:p>
          <a:p>
            <a:pPr>
              <a:defRPr/>
            </a:pPr>
            <a:r>
              <a:rPr lang="nl-NL" baseline="0"/>
              <a:t>scenario  optimaal 2045</a:t>
            </a:r>
            <a:endParaRPr lang="nl-NL"/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3"/>
          <c:order val="0"/>
          <c:tx>
            <c:strRef>
              <c:f>'[Tilburg scenario optimaal.xlsx]Grafieken'!$B$141</c:f>
              <c:strCache>
                <c:ptCount val="1"/>
                <c:pt idx="0">
                  <c:v>fossiel gas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'[Tilburg scenario optimaal.xlsx]Grafieken'!$C$137:$AQ$137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'[Tilburg scenario optimaal.xlsx]Grafieken'!$C$141:$AQ$141</c:f>
              <c:numCache>
                <c:formatCode>#,##0</c:formatCode>
                <c:ptCount val="41"/>
                <c:pt idx="0">
                  <c:v>1726269540.8399997</c:v>
                </c:pt>
                <c:pt idx="1">
                  <c:v>1651388135.6909006</c:v>
                </c:pt>
                <c:pt idx="2">
                  <c:v>1578630126.2497044</c:v>
                </c:pt>
                <c:pt idx="3">
                  <c:v>1507914118.9566426</c:v>
                </c:pt>
                <c:pt idx="4">
                  <c:v>1439162504.8551292</c:v>
                </c:pt>
                <c:pt idx="5">
                  <c:v>1372300706.3497789</c:v>
                </c:pt>
                <c:pt idx="6">
                  <c:v>1307258604.3408062</c:v>
                </c:pt>
                <c:pt idx="7">
                  <c:v>1243968715.6451259</c:v>
                </c:pt>
                <c:pt idx="8">
                  <c:v>1182366566.4156389</c:v>
                </c:pt>
                <c:pt idx="9">
                  <c:v>1122390528.5470011</c:v>
                </c:pt>
                <c:pt idx="10">
                  <c:v>1062447796.4925966</c:v>
                </c:pt>
                <c:pt idx="11">
                  <c:v>1005588643.4210939</c:v>
                </c:pt>
                <c:pt idx="12">
                  <c:v>950185136.14682746</c:v>
                </c:pt>
                <c:pt idx="13">
                  <c:v>896185625.57750249</c:v>
                </c:pt>
                <c:pt idx="14">
                  <c:v>843540631.72835588</c:v>
                </c:pt>
                <c:pt idx="15">
                  <c:v>792202732.68113029</c:v>
                </c:pt>
                <c:pt idx="16">
                  <c:v>742126460.30167747</c:v>
                </c:pt>
                <c:pt idx="17">
                  <c:v>693268202.25428271</c:v>
                </c:pt>
                <c:pt idx="18">
                  <c:v>645586109.88451517</c:v>
                </c:pt>
                <c:pt idx="19">
                  <c:v>599040011.57357597</c:v>
                </c:pt>
                <c:pt idx="20">
                  <c:v>553591331.19592619</c:v>
                </c:pt>
                <c:pt idx="21">
                  <c:v>509203011.33861935</c:v>
                </c:pt>
                <c:pt idx="22">
                  <c:v>465839440.96539283</c:v>
                </c:pt>
                <c:pt idx="23">
                  <c:v>423466387.2313633</c:v>
                </c:pt>
                <c:pt idx="24">
                  <c:v>382050931.17524695</c:v>
                </c:pt>
                <c:pt idx="25">
                  <c:v>341561407.03551853</c:v>
                </c:pt>
                <c:pt idx="26">
                  <c:v>301967344.9549787</c:v>
                </c:pt>
                <c:pt idx="27">
                  <c:v>263239416.85488486</c:v>
                </c:pt>
                <c:pt idx="28">
                  <c:v>225349385.27526665</c:v>
                </c:pt>
                <c:pt idx="29">
                  <c:v>188270054.99235362</c:v>
                </c:pt>
                <c:pt idx="30">
                  <c:v>151975227.23729175</c:v>
                </c:pt>
                <c:pt idx="31">
                  <c:v>116439656.35260075</c:v>
                </c:pt>
                <c:pt idx="32">
                  <c:v>81639008.73418498</c:v>
                </c:pt>
                <c:pt idx="33">
                  <c:v>47549823.917248726</c:v>
                </c:pt>
                <c:pt idx="34">
                  <c:v>14149477.674220324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4"/>
          <c:order val="1"/>
          <c:tx>
            <c:strRef>
              <c:f>'[Tilburg scenario optimaal.xlsx]Grafieken'!$B$142</c:f>
              <c:strCache>
                <c:ptCount val="1"/>
                <c:pt idx="0">
                  <c:v>fossiel elektriciteit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'[Tilburg scenario optimaal.xlsx]Grafieken'!$C$137:$AQ$137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'[Tilburg scenario optimaal.xlsx]Grafieken'!$C$142:$AQ$142</c:f>
              <c:numCache>
                <c:formatCode>#,##0</c:formatCode>
                <c:ptCount val="41"/>
                <c:pt idx="0">
                  <c:v>981859838.22222221</c:v>
                </c:pt>
                <c:pt idx="1">
                  <c:v>986373531.03660738</c:v>
                </c:pt>
                <c:pt idx="2">
                  <c:v>955210032.48049474</c:v>
                </c:pt>
                <c:pt idx="3">
                  <c:v>923791552.94424534</c:v>
                </c:pt>
                <c:pt idx="4">
                  <c:v>892126598.37138438</c:v>
                </c:pt>
                <c:pt idx="5">
                  <c:v>802432549.50205505</c:v>
                </c:pt>
                <c:pt idx="6">
                  <c:v>712517705.32839203</c:v>
                </c:pt>
                <c:pt idx="7">
                  <c:v>678512254.34727538</c:v>
                </c:pt>
                <c:pt idx="8">
                  <c:v>644291235.1212852</c:v>
                </c:pt>
                <c:pt idx="9">
                  <c:v>609863772.97801781</c:v>
                </c:pt>
                <c:pt idx="10">
                  <c:v>569909385.56493878</c:v>
                </c:pt>
                <c:pt idx="11">
                  <c:v>527016188.60880017</c:v>
                </c:pt>
                <c:pt idx="12">
                  <c:v>483991734.82229376</c:v>
                </c:pt>
                <c:pt idx="13">
                  <c:v>440843154.10489714</c:v>
                </c:pt>
                <c:pt idx="14">
                  <c:v>397577307.38443899</c:v>
                </c:pt>
                <c:pt idx="15">
                  <c:v>354200795.8527211</c:v>
                </c:pt>
                <c:pt idx="16">
                  <c:v>310719969.89231491</c:v>
                </c:pt>
                <c:pt idx="17">
                  <c:v>267140937.70484686</c:v>
                </c:pt>
                <c:pt idx="18">
                  <c:v>223469573.65073061</c:v>
                </c:pt>
                <c:pt idx="19">
                  <c:v>179711526.30998003</c:v>
                </c:pt>
                <c:pt idx="20">
                  <c:v>135872226.27340329</c:v>
                </c:pt>
                <c:pt idx="21">
                  <c:v>91956893.673172593</c:v>
                </c:pt>
                <c:pt idx="22">
                  <c:v>83383969.221112609</c:v>
                </c:pt>
                <c:pt idx="23">
                  <c:v>74744849.964818478</c:v>
                </c:pt>
                <c:pt idx="24">
                  <c:v>66044167.366301894</c:v>
                </c:pt>
                <c:pt idx="25">
                  <c:v>57286370.11442101</c:v>
                </c:pt>
                <c:pt idx="26">
                  <c:v>48475730.476968527</c:v>
                </c:pt>
                <c:pt idx="27">
                  <c:v>39616350.440083146</c:v>
                </c:pt>
                <c:pt idx="28">
                  <c:v>30712167.642068148</c:v>
                </c:pt>
                <c:pt idx="29">
                  <c:v>21766961.108456254</c:v>
                </c:pt>
                <c:pt idx="30">
                  <c:v>12784356.794933796</c:v>
                </c:pt>
                <c:pt idx="31">
                  <c:v>3767832.9445194006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5"/>
          <c:order val="2"/>
          <c:tx>
            <c:strRef>
              <c:f>'[Tilburg scenario optimaal.xlsx]Grafieken'!$B$143</c:f>
              <c:strCache>
                <c:ptCount val="1"/>
                <c:pt idx="0">
                  <c:v>fossiel warmte</c:v>
                </c:pt>
              </c:strCache>
            </c:strRef>
          </c:tx>
          <c:spPr>
            <a:solidFill>
              <a:schemeClr val="accent6"/>
            </a:solidFill>
          </c:spPr>
          <c:cat>
            <c:numRef>
              <c:f>'[Tilburg scenario optimaal.xlsx]Grafieken'!$C$137:$AQ$137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'[Tilburg scenario optimaal.xlsx]Grafieken'!$C$143:$AQ$143</c:f>
              <c:numCache>
                <c:formatCode>#,##0</c:formatCode>
                <c:ptCount val="41"/>
                <c:pt idx="0">
                  <c:v>261132561.54380307</c:v>
                </c:pt>
                <c:pt idx="1">
                  <c:v>267194678.16705236</c:v>
                </c:pt>
                <c:pt idx="2">
                  <c:v>230433136.90485835</c:v>
                </c:pt>
                <c:pt idx="3">
                  <c:v>193406196.44661325</c:v>
                </c:pt>
                <c:pt idx="4">
                  <c:v>156127539.7875576</c:v>
                </c:pt>
                <c:pt idx="5">
                  <c:v>70456890.615231276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0"/>
          <c:order val="3"/>
          <c:tx>
            <c:strRef>
              <c:f>'[Tilburg scenario optimaal.xlsx]Grafieken'!$B$138</c:f>
              <c:strCache>
                <c:ptCount val="1"/>
                <c:pt idx="0">
                  <c:v>duurzaam gas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numRef>
              <c:f>'[Tilburg scenario optimaal.xlsx]Grafieken'!$C$137:$AQ$137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'[Tilburg scenario optimaal.xlsx]Grafieken'!$C$138:$AQ$138</c:f>
              <c:numCache>
                <c:formatCode>#,##0</c:formatCode>
                <c:ptCount val="41"/>
                <c:pt idx="0">
                  <c:v>19560000</c:v>
                </c:pt>
                <c:pt idx="1">
                  <c:v>30360000</c:v>
                </c:pt>
                <c:pt idx="2">
                  <c:v>41160000</c:v>
                </c:pt>
                <c:pt idx="3">
                  <c:v>51960000</c:v>
                </c:pt>
                <c:pt idx="4">
                  <c:v>62760000</c:v>
                </c:pt>
                <c:pt idx="5">
                  <c:v>73560000</c:v>
                </c:pt>
                <c:pt idx="6">
                  <c:v>84360000</c:v>
                </c:pt>
                <c:pt idx="7">
                  <c:v>95160000</c:v>
                </c:pt>
                <c:pt idx="8">
                  <c:v>105960000</c:v>
                </c:pt>
                <c:pt idx="9">
                  <c:v>116760000</c:v>
                </c:pt>
                <c:pt idx="10">
                  <c:v>127560000</c:v>
                </c:pt>
                <c:pt idx="11">
                  <c:v>138360000</c:v>
                </c:pt>
                <c:pt idx="12">
                  <c:v>149160000</c:v>
                </c:pt>
                <c:pt idx="13">
                  <c:v>159960000</c:v>
                </c:pt>
                <c:pt idx="14">
                  <c:v>170760000</c:v>
                </c:pt>
                <c:pt idx="15">
                  <c:v>181560000</c:v>
                </c:pt>
                <c:pt idx="16">
                  <c:v>192360000</c:v>
                </c:pt>
                <c:pt idx="17">
                  <c:v>203160000</c:v>
                </c:pt>
                <c:pt idx="18">
                  <c:v>213960000</c:v>
                </c:pt>
                <c:pt idx="19">
                  <c:v>224760000</c:v>
                </c:pt>
                <c:pt idx="20">
                  <c:v>235560000</c:v>
                </c:pt>
                <c:pt idx="21">
                  <c:v>246360000</c:v>
                </c:pt>
                <c:pt idx="22">
                  <c:v>257160000</c:v>
                </c:pt>
                <c:pt idx="23">
                  <c:v>267960000</c:v>
                </c:pt>
                <c:pt idx="24">
                  <c:v>278760000</c:v>
                </c:pt>
                <c:pt idx="25">
                  <c:v>289560000</c:v>
                </c:pt>
                <c:pt idx="26">
                  <c:v>300360000</c:v>
                </c:pt>
                <c:pt idx="27">
                  <c:v>311160000</c:v>
                </c:pt>
                <c:pt idx="28">
                  <c:v>321960000</c:v>
                </c:pt>
                <c:pt idx="29">
                  <c:v>332760000</c:v>
                </c:pt>
                <c:pt idx="30">
                  <c:v>343560000</c:v>
                </c:pt>
                <c:pt idx="31">
                  <c:v>354360000</c:v>
                </c:pt>
                <c:pt idx="32">
                  <c:v>365160000</c:v>
                </c:pt>
                <c:pt idx="33">
                  <c:v>375960000</c:v>
                </c:pt>
                <c:pt idx="34">
                  <c:v>386760000</c:v>
                </c:pt>
                <c:pt idx="35">
                  <c:v>378976147.00183612</c:v>
                </c:pt>
                <c:pt idx="36">
                  <c:v>357688776.88292158</c:v>
                </c:pt>
                <c:pt idx="37">
                  <c:v>337027048.71618026</c:v>
                </c:pt>
                <c:pt idx="38">
                  <c:v>316971350.31451237</c:v>
                </c:pt>
                <c:pt idx="39">
                  <c:v>297502747.3790738</c:v>
                </c:pt>
                <c:pt idx="40">
                  <c:v>278602956.36249512</c:v>
                </c:pt>
              </c:numCache>
            </c:numRef>
          </c:val>
        </c:ser>
        <c:ser>
          <c:idx val="1"/>
          <c:order val="4"/>
          <c:tx>
            <c:strRef>
              <c:f>'[Tilburg scenario optimaal.xlsx]Grafieken'!$B$139</c:f>
              <c:strCache>
                <c:ptCount val="1"/>
                <c:pt idx="0">
                  <c:v>duurzaam elektriciteit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'[Tilburg scenario optimaal.xlsx]Grafieken'!$C$137:$AQ$137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'[Tilburg scenario optimaal.xlsx]Grafieken'!$C$139:$AQ$139</c:f>
              <c:numCache>
                <c:formatCode>#,##0</c:formatCode>
                <c:ptCount val="41"/>
                <c:pt idx="0">
                  <c:v>32572777.777777776</c:v>
                </c:pt>
                <c:pt idx="1">
                  <c:v>34483045.049969509</c:v>
                </c:pt>
                <c:pt idx="2">
                  <c:v>71806736.081820711</c:v>
                </c:pt>
                <c:pt idx="3">
                  <c:v>109130427.11367191</c:v>
                </c:pt>
                <c:pt idx="4">
                  <c:v>146454118.14552313</c:v>
                </c:pt>
                <c:pt idx="5">
                  <c:v>239444475.84404099</c:v>
                </c:pt>
                <c:pt idx="6">
                  <c:v>332434833.54255885</c:v>
                </c:pt>
                <c:pt idx="7">
                  <c:v>369758524.57441008</c:v>
                </c:pt>
                <c:pt idx="8">
                  <c:v>407082215.60626125</c:v>
                </c:pt>
                <c:pt idx="9">
                  <c:v>444405906.63811249</c:v>
                </c:pt>
                <c:pt idx="10">
                  <c:v>481729597.66996366</c:v>
                </c:pt>
                <c:pt idx="11">
                  <c:v>519053288.70181489</c:v>
                </c:pt>
                <c:pt idx="12">
                  <c:v>556376979.73366606</c:v>
                </c:pt>
                <c:pt idx="13">
                  <c:v>593700670.76551723</c:v>
                </c:pt>
                <c:pt idx="14">
                  <c:v>631024361.79736853</c:v>
                </c:pt>
                <c:pt idx="15">
                  <c:v>668348052.8292197</c:v>
                </c:pt>
                <c:pt idx="16">
                  <c:v>705671743.86107087</c:v>
                </c:pt>
                <c:pt idx="17">
                  <c:v>742995434.89292216</c:v>
                </c:pt>
                <c:pt idx="18">
                  <c:v>780319125.92477345</c:v>
                </c:pt>
                <c:pt idx="19">
                  <c:v>817642816.95662463</c:v>
                </c:pt>
                <c:pt idx="20">
                  <c:v>854966507.98847592</c:v>
                </c:pt>
                <c:pt idx="21">
                  <c:v>892290199.02032697</c:v>
                </c:pt>
                <c:pt idx="22">
                  <c:v>894200466.29251873</c:v>
                </c:pt>
                <c:pt idx="23">
                  <c:v>896110733.56471038</c:v>
                </c:pt>
                <c:pt idx="24">
                  <c:v>898021000.83690214</c:v>
                </c:pt>
                <c:pt idx="25">
                  <c:v>899931268.1090939</c:v>
                </c:pt>
                <c:pt idx="26">
                  <c:v>901841535.38128567</c:v>
                </c:pt>
                <c:pt idx="27">
                  <c:v>903751802.65347731</c:v>
                </c:pt>
                <c:pt idx="28">
                  <c:v>905662069.92566907</c:v>
                </c:pt>
                <c:pt idx="29">
                  <c:v>907572337.19786084</c:v>
                </c:pt>
                <c:pt idx="30">
                  <c:v>909482604.4700526</c:v>
                </c:pt>
                <c:pt idx="31">
                  <c:v>911392871.74224424</c:v>
                </c:pt>
                <c:pt idx="32">
                  <c:v>908023864.27960801</c:v>
                </c:pt>
                <c:pt idx="33">
                  <c:v>900859638.22042835</c:v>
                </c:pt>
                <c:pt idx="34">
                  <c:v>893671091.99126697</c:v>
                </c:pt>
                <c:pt idx="35">
                  <c:v>886461163.05323339</c:v>
                </c:pt>
                <c:pt idx="36">
                  <c:v>879232665.36358166</c:v>
                </c:pt>
                <c:pt idx="37">
                  <c:v>871988293.74114382</c:v>
                </c:pt>
                <c:pt idx="38">
                  <c:v>864730628.08515513</c:v>
                </c:pt>
                <c:pt idx="39">
                  <c:v>857462137.45234072</c:v>
                </c:pt>
                <c:pt idx="40">
                  <c:v>850185183.99697506</c:v>
                </c:pt>
              </c:numCache>
            </c:numRef>
          </c:val>
        </c:ser>
        <c:ser>
          <c:idx val="2"/>
          <c:order val="5"/>
          <c:tx>
            <c:strRef>
              <c:f>'[Tilburg scenario optimaal.xlsx]Grafieken'!$B$140</c:f>
              <c:strCache>
                <c:ptCount val="1"/>
                <c:pt idx="0">
                  <c:v>duurzaam warmte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'[Tilburg scenario optimaal.xlsx]Grafieken'!$C$137:$AQ$137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'[Tilburg scenario optimaal.xlsx]Grafieken'!$C$140:$AQ$140</c:f>
              <c:numCache>
                <c:formatCode>#,##0</c:formatCode>
                <c:ptCount val="41"/>
                <c:pt idx="0">
                  <c:v>67039444.444444448</c:v>
                </c:pt>
                <c:pt idx="1">
                  <c:v>67039444.444444448</c:v>
                </c:pt>
                <c:pt idx="2">
                  <c:v>109583153.47516666</c:v>
                </c:pt>
                <c:pt idx="3">
                  <c:v>152126862.50588888</c:v>
                </c:pt>
                <c:pt idx="4">
                  <c:v>194670571.53661108</c:v>
                </c:pt>
                <c:pt idx="5">
                  <c:v>284089280.56733334</c:v>
                </c:pt>
                <c:pt idx="6">
                  <c:v>358070624.31137955</c:v>
                </c:pt>
                <c:pt idx="7">
                  <c:v>365693565.32548612</c:v>
                </c:pt>
                <c:pt idx="8">
                  <c:v>372995622.13510746</c:v>
                </c:pt>
                <c:pt idx="9">
                  <c:v>379990754.96197826</c:v>
                </c:pt>
                <c:pt idx="10">
                  <c:v>386509459.39905125</c:v>
                </c:pt>
                <c:pt idx="11">
                  <c:v>389487398.9580847</c:v>
                </c:pt>
                <c:pt idx="12">
                  <c:v>392277816.93340468</c:v>
                </c:pt>
                <c:pt idx="13">
                  <c:v>394888782.48017412</c:v>
                </c:pt>
                <c:pt idx="14">
                  <c:v>397328037.71334755</c:v>
                </c:pt>
                <c:pt idx="15">
                  <c:v>399603012.00661105</c:v>
                </c:pt>
                <c:pt idx="16">
                  <c:v>401720835.55873817</c:v>
                </c:pt>
                <c:pt idx="17">
                  <c:v>403688352.27228236</c:v>
                </c:pt>
                <c:pt idx="18">
                  <c:v>405512131.98636341</c:v>
                </c:pt>
                <c:pt idx="19">
                  <c:v>407198482.10237956</c:v>
                </c:pt>
                <c:pt idx="20">
                  <c:v>408753458.63877875</c:v>
                </c:pt>
                <c:pt idx="21">
                  <c:v>410182876.74852711</c:v>
                </c:pt>
                <c:pt idx="22">
                  <c:v>411492320.73060215</c:v>
                </c:pt>
                <c:pt idx="23">
                  <c:v>412687153.56471133</c:v>
                </c:pt>
                <c:pt idx="24">
                  <c:v>413772525.99645758</c:v>
                </c:pt>
                <c:pt idx="25">
                  <c:v>414753385.1983512</c:v>
                </c:pt>
                <c:pt idx="26">
                  <c:v>415634483.03037757</c:v>
                </c:pt>
                <c:pt idx="27">
                  <c:v>416420383.92226392</c:v>
                </c:pt>
                <c:pt idx="28">
                  <c:v>417115472.39813983</c:v>
                </c:pt>
                <c:pt idx="29">
                  <c:v>417723960.26294482</c:v>
                </c:pt>
                <c:pt idx="30">
                  <c:v>418249893.46868712</c:v>
                </c:pt>
                <c:pt idx="31">
                  <c:v>418697158.67750919</c:v>
                </c:pt>
                <c:pt idx="32">
                  <c:v>419069489.53743821</c:v>
                </c:pt>
                <c:pt idx="33">
                  <c:v>419370472.685709</c:v>
                </c:pt>
                <c:pt idx="34">
                  <c:v>419603553.49362475</c:v>
                </c:pt>
                <c:pt idx="35">
                  <c:v>419772041.56605786</c:v>
                </c:pt>
                <c:pt idx="36">
                  <c:v>419879116.00790226</c:v>
                </c:pt>
                <c:pt idx="37">
                  <c:v>419927830.46904314</c:v>
                </c:pt>
                <c:pt idx="38">
                  <c:v>419921117.97872037</c:v>
                </c:pt>
                <c:pt idx="39">
                  <c:v>419861795.57952332</c:v>
                </c:pt>
                <c:pt idx="40">
                  <c:v>419752568.77065122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484864"/>
        <c:axId val="88494848"/>
      </c:areaChart>
      <c:catAx>
        <c:axId val="884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88494848"/>
        <c:crosses val="autoZero"/>
        <c:auto val="1"/>
        <c:lblAlgn val="ctr"/>
        <c:lblOffset val="100"/>
        <c:tickLblSkip val="5"/>
        <c:noMultiLvlLbl val="0"/>
      </c:catAx>
      <c:valAx>
        <c:axId val="88494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nl-NL" sz="1200"/>
                  <a:t>energieinzet [kWh]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l-NL"/>
          </a:p>
        </c:txPr>
        <c:crossAx val="88484864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nl-NL"/>
        </a:p>
      </c:txPr>
    </c:legend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C4C78-74C2-4B33-ADE4-3ABC554317F3}" type="datetimeFigureOut">
              <a:rPr lang="nl-NL" smtClean="0"/>
              <a:pPr/>
              <a:t>2-3-2016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BF706-9C2E-4102-A8AF-9D09583F77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38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F2D0B-B2A4-43E6-ABFC-3844631F6566}" type="datetimeFigureOut">
              <a:rPr lang="nl-NL" smtClean="0"/>
              <a:pPr/>
              <a:t>2-3-2016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660A5-58E4-49CE-A4E0-7EEBDA7E31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01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545F-0AC4-4EE1-AC27-35AC9F65D888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3B65-F1D9-4272-8942-CB51DDCD43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ED4E-7CA0-4F36-8228-E828BAA5E2F8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4472-32E1-4220-A9C3-D4F25EECF9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BB084-C27E-4DFE-8AAE-6C5AE6698D01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F179-7C83-4ACB-B3E0-C82AC67998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9341-6969-4DBC-AB45-40D207C3C12A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54E0-E3E4-4486-B9A4-19991F856F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094A-7027-484A-8D8D-2148923DB2D0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1549-F629-4932-B8B3-6ECBB60028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46D-A6AC-416B-9B3F-1A8258D942FD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7AB4-EA33-4524-928A-84887FA2D2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B246-7E4D-42D7-B4EA-CC304C7A6E8E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5B56-B40B-4BF2-8661-1702838804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DCA5-2242-4593-9E24-1EB3BBF48D1F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7F8D-3198-4486-BFA7-250AA84ECA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212C-05C6-4CBB-8E1D-F99F9D6B15D3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B486-F0A0-4041-889A-F117823EC6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35D5-B316-4E30-B077-DE7977CBD203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BA31-E98E-47A2-A7C3-6539EF5CE2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2FB7-F67C-43FA-A64B-5413CF5F207A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14D66-547F-425E-ABA2-98C79346E7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CCD17-F1E1-47A1-A2A5-FF674BA7B1A2}" type="datetimeFigureOut">
              <a:rPr lang="nl-NL"/>
              <a:pPr>
                <a:defRPr/>
              </a:pPr>
              <a:t>2-3-2016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CD1313-BE9F-4ABA-9C70-1F287728B4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260000" y="2160000"/>
            <a:ext cx="7200000" cy="1440000"/>
          </a:xfrm>
        </p:spPr>
        <p:txBody>
          <a:bodyPr/>
          <a:lstStyle/>
          <a:p>
            <a:r>
              <a:rPr lang="nl-NL" sz="3600" b="1" dirty="0" smtClean="0"/>
              <a:t>Derde generatie warmtelevering</a:t>
            </a:r>
          </a:p>
        </p:txBody>
      </p:sp>
      <p:pic>
        <p:nvPicPr>
          <p:cNvPr id="8" name="Afbeelding 7" descr="Logo 450x120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304" y="3933056"/>
            <a:ext cx="3887952" cy="103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nl-NL" sz="2800" b="1" dirty="0" smtClean="0"/>
              <a:t>Techniek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3798" y="416433"/>
            <a:ext cx="4916016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6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42994" y="360000"/>
            <a:ext cx="8136000" cy="108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 smtClean="0">
                <a:latin typeface="+mj-lt"/>
                <a:ea typeface="+mj-ea"/>
                <a:cs typeface="+mj-cs"/>
              </a:rPr>
              <a:t>Conclusies</a:t>
            </a: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Project technisch volledig uitgewerkt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Financieel rendabel te exploiteren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Project niet uitgevoerd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/>
              <a:t>Monitoring is erg </a:t>
            </a:r>
            <a:r>
              <a:rPr lang="nl-NL" sz="2000" dirty="0" smtClean="0"/>
              <a:t>interessant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 smtClean="0"/>
              <a:t>Op zoek naar project om techniek te toetsen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000" dirty="0" smtClean="0"/>
              <a:t>Uitwerken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nl-NL" sz="2000" dirty="0"/>
              <a:t>in </a:t>
            </a:r>
            <a:r>
              <a:rPr lang="nl-NL" sz="2000" dirty="0" smtClean="0"/>
              <a:t>gastransitie (afzonderlijke </a:t>
            </a:r>
            <a:r>
              <a:rPr lang="nl-NL" sz="2000" dirty="0"/>
              <a:t>leiding bij vervanging </a:t>
            </a:r>
            <a:r>
              <a:rPr lang="nl-NL" sz="2000" dirty="0" smtClean="0"/>
              <a:t>gasnet)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nl-NL" sz="2000" dirty="0" smtClean="0"/>
              <a:t>In </a:t>
            </a:r>
            <a:r>
              <a:rPr lang="nl-NL" sz="2000" smtClean="0"/>
              <a:t>NOM projecten</a:t>
            </a:r>
            <a:endParaRPr lang="nl-NL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sz="1600" dirty="0"/>
          </a:p>
          <a:p>
            <a:pPr lvl="1">
              <a:buNone/>
            </a:pP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14182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42994" y="360000"/>
            <a:ext cx="8136000" cy="108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83" y="3009900"/>
            <a:ext cx="6120125" cy="236331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5394" y="512400"/>
            <a:ext cx="8136000" cy="108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 smtClean="0">
                <a:latin typeface="+mj-lt"/>
                <a:ea typeface="+mj-ea"/>
                <a:cs typeface="+mj-cs"/>
              </a:rPr>
              <a:t>Vragen en napraten</a:t>
            </a: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86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nl-NL" sz="2800" b="1" dirty="0" smtClean="0"/>
              <a:t>Aanleiding</a:t>
            </a:r>
          </a:p>
        </p:txBody>
      </p:sp>
      <p:sp>
        <p:nvSpPr>
          <p:cNvPr id="3" name="Rechthoek 2"/>
          <p:cNvSpPr/>
          <p:nvPr/>
        </p:nvSpPr>
        <p:spPr>
          <a:xfrm>
            <a:off x="827584" y="1443841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Het project Forum Reeshof is </a:t>
            </a:r>
            <a:r>
              <a:rPr lang="nl-NL" sz="2000" dirty="0" smtClean="0">
                <a:latin typeface="+mn-lt"/>
                <a:cs typeface="+mn-cs"/>
              </a:rPr>
              <a:t>UKP project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gaat over </a:t>
            </a:r>
            <a:r>
              <a:rPr lang="nl-NL" sz="2000" dirty="0">
                <a:latin typeface="+mn-lt"/>
                <a:cs typeface="+mn-cs"/>
              </a:rPr>
              <a:t>energietransitie in de bestaande </a:t>
            </a:r>
            <a:r>
              <a:rPr lang="nl-NL" sz="2000" dirty="0" smtClean="0">
                <a:latin typeface="+mn-lt"/>
                <a:cs typeface="+mn-cs"/>
              </a:rPr>
              <a:t>warmtenetten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is </a:t>
            </a:r>
            <a:r>
              <a:rPr lang="nl-NL" sz="2000" dirty="0">
                <a:latin typeface="+mn-lt"/>
                <a:cs typeface="+mn-cs"/>
              </a:rPr>
              <a:t>gericht op het wegnemen van de belemmeringen voor een energie-efficiënte stadsverwarming in de </a:t>
            </a:r>
            <a:r>
              <a:rPr lang="nl-NL" sz="2000" dirty="0" smtClean="0">
                <a:latin typeface="+mn-lt"/>
                <a:cs typeface="+mn-cs"/>
              </a:rPr>
              <a:t>toekomst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2000" dirty="0" smtClean="0">
              <a:latin typeface="+mn-lt"/>
              <a:cs typeface="+mn-cs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Belemmeringen voor de verdere ontwikkeling van warmtelevering zijn: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dalende </a:t>
            </a:r>
            <a:r>
              <a:rPr lang="nl-NL" sz="2000" dirty="0">
                <a:latin typeface="+mn-lt"/>
                <a:cs typeface="+mn-cs"/>
              </a:rPr>
              <a:t>energievraag van bestaande en </a:t>
            </a:r>
            <a:r>
              <a:rPr lang="nl-NL" sz="2000" dirty="0" smtClean="0">
                <a:latin typeface="+mn-lt"/>
                <a:cs typeface="+mn-cs"/>
              </a:rPr>
              <a:t>nieuwe woningen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relatief hogere energieverliezen </a:t>
            </a:r>
            <a:r>
              <a:rPr lang="nl-NL" sz="2000" dirty="0">
                <a:latin typeface="+mn-lt"/>
                <a:cs typeface="+mn-cs"/>
              </a:rPr>
              <a:t>in </a:t>
            </a:r>
            <a:r>
              <a:rPr lang="nl-NL" sz="2000" dirty="0" smtClean="0">
                <a:latin typeface="+mn-lt"/>
                <a:cs typeface="+mn-cs"/>
              </a:rPr>
              <a:t>leidingen</a:t>
            </a:r>
            <a:endParaRPr lang="nl-NL" sz="2000" dirty="0">
              <a:latin typeface="+mn-lt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hoge temperaturen belemmeren inpassing DE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niet </a:t>
            </a:r>
            <a:r>
              <a:rPr lang="nl-NL" sz="2000" dirty="0">
                <a:latin typeface="+mn-lt"/>
                <a:cs typeface="+mn-cs"/>
              </a:rPr>
              <a:t>efficiënte </a:t>
            </a:r>
            <a:r>
              <a:rPr lang="nl-NL" sz="2000" dirty="0" smtClean="0">
                <a:latin typeface="+mn-lt"/>
                <a:cs typeface="+mn-cs"/>
              </a:rPr>
              <a:t>energieproductie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geen slimme energie meetsystemen</a:t>
            </a:r>
            <a:endParaRPr lang="nl-NL" sz="2000" dirty="0">
              <a:latin typeface="+mn-lt"/>
              <a:cs typeface="+mn-cs"/>
            </a:endParaRPr>
          </a:p>
          <a:p>
            <a:r>
              <a:rPr lang="nl-NL" sz="2000" dirty="0">
                <a:latin typeface="+mn-lt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07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nl-NL" sz="2800" b="1" dirty="0" smtClean="0"/>
              <a:t>Aanleiding</a:t>
            </a:r>
          </a:p>
        </p:txBody>
      </p:sp>
      <p:sp>
        <p:nvSpPr>
          <p:cNvPr id="3" name="Rechthoek 2"/>
          <p:cNvSpPr/>
          <p:nvPr/>
        </p:nvSpPr>
        <p:spPr>
          <a:xfrm>
            <a:off x="827584" y="1443841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De </a:t>
            </a:r>
            <a:r>
              <a:rPr lang="nl-NL" sz="2000" dirty="0">
                <a:latin typeface="+mn-lt"/>
                <a:cs typeface="+mn-cs"/>
              </a:rPr>
              <a:t>ontwikkeling van een nieuwe generatie warmtelevering is gebaseerd op drie </a:t>
            </a:r>
            <a:r>
              <a:rPr lang="nl-NL" sz="2000" dirty="0" smtClean="0">
                <a:latin typeface="+mn-lt"/>
                <a:cs typeface="+mn-cs"/>
              </a:rPr>
              <a:t>argumenten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>
              <a:latin typeface="+mn-lt"/>
              <a:cs typeface="+mn-cs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>
                <a:latin typeface="+mn-lt"/>
                <a:cs typeface="+mn-cs"/>
              </a:rPr>
              <a:t>Diverse duurzame energiebronnen </a:t>
            </a:r>
            <a:r>
              <a:rPr lang="nl-NL" sz="2000" dirty="0" smtClean="0">
                <a:latin typeface="+mn-lt"/>
                <a:cs typeface="+mn-cs"/>
              </a:rPr>
              <a:t>zoals biomassa, -gas en -olie, geothermie, zon-thermisch en WKO presteren optimaal </a:t>
            </a:r>
            <a:r>
              <a:rPr lang="nl-NL" sz="2000" dirty="0">
                <a:latin typeface="+mn-lt"/>
                <a:cs typeface="+mn-cs"/>
              </a:rPr>
              <a:t>in projecten met </a:t>
            </a:r>
            <a:r>
              <a:rPr lang="nl-NL" sz="2000" dirty="0" smtClean="0">
                <a:latin typeface="+mn-lt"/>
                <a:cs typeface="+mn-cs"/>
              </a:rPr>
              <a:t>warmtelevering</a:t>
            </a:r>
          </a:p>
          <a:p>
            <a:pPr marL="914400" lvl="1" indent="-457200">
              <a:buFont typeface="+mj-lt"/>
              <a:buAutoNum type="arabicPeriod"/>
            </a:pPr>
            <a:endParaRPr lang="nl-NL" sz="2000" dirty="0">
              <a:latin typeface="+mn-lt"/>
              <a:cs typeface="+mn-cs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>
                <a:latin typeface="+mn-lt"/>
                <a:cs typeface="+mn-cs"/>
              </a:rPr>
              <a:t>Warmte projecten kunnen de introductie van duurzame energie in de energievoorziening belangrijk </a:t>
            </a:r>
            <a:r>
              <a:rPr lang="nl-NL" sz="2000" dirty="0" smtClean="0">
                <a:latin typeface="+mn-lt"/>
                <a:cs typeface="+mn-cs"/>
              </a:rPr>
              <a:t>versnellen</a:t>
            </a:r>
          </a:p>
          <a:p>
            <a:pPr marL="914400" lvl="1" indent="-457200">
              <a:buFont typeface="+mj-lt"/>
              <a:buAutoNum type="arabicPeriod"/>
            </a:pPr>
            <a:endParaRPr lang="nl-NL" sz="2000" dirty="0">
              <a:latin typeface="+mn-lt"/>
              <a:cs typeface="+mn-cs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>
                <a:latin typeface="+mn-lt"/>
                <a:cs typeface="+mn-cs"/>
              </a:rPr>
              <a:t>Duurzame energie bronnen in warmteprojecten zijn goedkoper en gemakkelijker te </a:t>
            </a:r>
            <a:r>
              <a:rPr lang="nl-NL" sz="2000" dirty="0" smtClean="0">
                <a:latin typeface="+mn-lt"/>
                <a:cs typeface="+mn-cs"/>
              </a:rPr>
              <a:t>implementeren dan individueel</a:t>
            </a:r>
            <a:endParaRPr lang="nl-NL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6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nl-NL" sz="2800" b="1" dirty="0" smtClean="0"/>
              <a:t>Langetermijnstrategie klimaat Tilburg</a:t>
            </a:r>
          </a:p>
        </p:txBody>
      </p:sp>
      <p:sp>
        <p:nvSpPr>
          <p:cNvPr id="3" name="Rechthoek 2"/>
          <p:cNvSpPr/>
          <p:nvPr/>
        </p:nvSpPr>
        <p:spPr>
          <a:xfrm>
            <a:off x="827584" y="1443841"/>
            <a:ext cx="77048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Inventarisatie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Energiegebruik van Tilburg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Potentieel duurzame energie in de stad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 smtClean="0">
              <a:latin typeface="+mn-lt"/>
              <a:cs typeface="+mn-cs"/>
            </a:endParaRPr>
          </a:p>
          <a:p>
            <a:pPr marL="8001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>
              <a:latin typeface="+mn-lt"/>
              <a:cs typeface="+mn-cs"/>
            </a:endParaRPr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218757"/>
              </p:ext>
            </p:extLst>
          </p:nvPr>
        </p:nvGraphicFramePr>
        <p:xfrm>
          <a:off x="2071774" y="2780928"/>
          <a:ext cx="537083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76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nl-NL" sz="2800" b="1" dirty="0" smtClean="0"/>
              <a:t>Langetermijnstrategie klimaat Tilburg</a:t>
            </a:r>
          </a:p>
        </p:txBody>
      </p:sp>
      <p:sp>
        <p:nvSpPr>
          <p:cNvPr id="3" name="Rechthoek 2"/>
          <p:cNvSpPr/>
          <p:nvPr/>
        </p:nvSpPr>
        <p:spPr>
          <a:xfrm>
            <a:off x="827584" y="1443841"/>
            <a:ext cx="7704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Energiegebruik gebouwde omgeving 50% omlaag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Levering volledig duurzame energie</a:t>
            </a:r>
          </a:p>
          <a:p>
            <a:pPr>
              <a:spcBef>
                <a:spcPct val="20000"/>
              </a:spcBef>
            </a:pPr>
            <a:endParaRPr lang="nl-NL" sz="2000" dirty="0" smtClean="0">
              <a:latin typeface="+mn-lt"/>
              <a:cs typeface="+mn-cs"/>
            </a:endParaRPr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632888"/>
              </p:ext>
            </p:extLst>
          </p:nvPr>
        </p:nvGraphicFramePr>
        <p:xfrm>
          <a:off x="1290413" y="2597147"/>
          <a:ext cx="7276604" cy="360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nl-NL" sz="2800" b="1" dirty="0" smtClean="0"/>
              <a:t>Langetermijnstrategie klimaat Tilburg</a:t>
            </a:r>
          </a:p>
        </p:txBody>
      </p:sp>
      <p:sp>
        <p:nvSpPr>
          <p:cNvPr id="3" name="Rechthoek 2"/>
          <p:cNvSpPr/>
          <p:nvPr/>
        </p:nvSpPr>
        <p:spPr>
          <a:xfrm>
            <a:off x="827584" y="1443841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Transitie in infrastructuur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Gas naar “</a:t>
            </a:r>
            <a:r>
              <a:rPr lang="nl-NL" sz="2000" dirty="0" err="1" smtClean="0">
                <a:latin typeface="+mn-lt"/>
                <a:cs typeface="+mn-cs"/>
              </a:rPr>
              <a:t>all</a:t>
            </a:r>
            <a:r>
              <a:rPr lang="nl-NL" sz="2000" dirty="0" smtClean="0">
                <a:latin typeface="+mn-lt"/>
                <a:cs typeface="+mn-cs"/>
              </a:rPr>
              <a:t> </a:t>
            </a:r>
            <a:r>
              <a:rPr lang="nl-NL" sz="2000" dirty="0" err="1" smtClean="0">
                <a:latin typeface="+mn-lt"/>
                <a:cs typeface="+mn-cs"/>
              </a:rPr>
              <a:t>electric</a:t>
            </a:r>
            <a:r>
              <a:rPr lang="nl-NL" sz="2000" dirty="0" smtClean="0">
                <a:latin typeface="+mn-lt"/>
                <a:cs typeface="+mn-cs"/>
              </a:rPr>
              <a:t>”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Gas naar warmte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>
              <a:latin typeface="+mn-lt"/>
              <a:cs typeface="+mn-cs"/>
            </a:endParaRPr>
          </a:p>
          <a:p>
            <a:pPr marL="3429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Transitie in </a:t>
            </a:r>
            <a:r>
              <a:rPr lang="nl-NL" sz="2000" dirty="0" smtClean="0">
                <a:latin typeface="+mn-lt"/>
                <a:cs typeface="+mn-cs"/>
              </a:rPr>
              <a:t>warmtelevering</a:t>
            </a:r>
          </a:p>
          <a:p>
            <a:pPr marL="8001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Verduurzamen bronnen</a:t>
            </a:r>
          </a:p>
          <a:p>
            <a:pPr marL="8001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Buffercapaciteit in warmtenet</a:t>
            </a:r>
          </a:p>
          <a:p>
            <a:pPr marL="8001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Lagere temperaturen in warmtenet</a:t>
            </a:r>
          </a:p>
          <a:p>
            <a:pPr marL="8001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Duurzame energie lokaal leveren aan het net</a:t>
            </a:r>
          </a:p>
          <a:p>
            <a:pPr marL="8001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Power </a:t>
            </a:r>
            <a:r>
              <a:rPr lang="nl-NL" sz="2000" dirty="0" err="1" smtClean="0">
                <a:latin typeface="+mn-lt"/>
                <a:cs typeface="+mn-cs"/>
              </a:rPr>
              <a:t>to</a:t>
            </a:r>
            <a:r>
              <a:rPr lang="nl-NL" sz="2000" dirty="0" smtClean="0">
                <a:latin typeface="+mn-lt"/>
                <a:cs typeface="+mn-cs"/>
              </a:rPr>
              <a:t> heat</a:t>
            </a:r>
          </a:p>
          <a:p>
            <a:pPr marL="8001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nl-NL" sz="2800" b="1" dirty="0" smtClean="0"/>
              <a:t>Lage temperatuur in warmtenet</a:t>
            </a:r>
          </a:p>
        </p:txBody>
      </p:sp>
      <p:pic>
        <p:nvPicPr>
          <p:cNvPr id="4" name="Afbeelding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450" y="3356992"/>
            <a:ext cx="5245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827584" y="1443841"/>
            <a:ext cx="7704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Bestaande wijk 90°C aanvoer en 70</a:t>
            </a:r>
            <a:r>
              <a:rPr lang="nl-NL" sz="2000" dirty="0" smtClean="0"/>
              <a:t>°</a:t>
            </a:r>
            <a:r>
              <a:rPr lang="nl-NL" sz="2000" dirty="0" smtClean="0">
                <a:latin typeface="+mn-lt"/>
                <a:cs typeface="+mn-cs"/>
              </a:rPr>
              <a:t>C retour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Nieuwe aansluitingen 70</a:t>
            </a:r>
            <a:r>
              <a:rPr lang="nl-NL" sz="2000" dirty="0" smtClean="0"/>
              <a:t>°</a:t>
            </a:r>
            <a:r>
              <a:rPr lang="nl-NL" sz="2000" dirty="0" smtClean="0">
                <a:latin typeface="+mn-lt"/>
                <a:cs typeface="+mn-cs"/>
              </a:rPr>
              <a:t>C aanvoer en 40</a:t>
            </a:r>
            <a:r>
              <a:rPr lang="nl-NL" sz="2000" dirty="0" smtClean="0"/>
              <a:t>°</a:t>
            </a:r>
            <a:r>
              <a:rPr lang="nl-NL" sz="2000" dirty="0" smtClean="0">
                <a:latin typeface="+mn-lt"/>
                <a:cs typeface="+mn-cs"/>
              </a:rPr>
              <a:t>C retour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Energiezuinige nieuwbouw 45</a:t>
            </a:r>
            <a:r>
              <a:rPr lang="nl-NL" sz="2000" dirty="0" smtClean="0"/>
              <a:t>°</a:t>
            </a:r>
            <a:r>
              <a:rPr lang="nl-NL" sz="2000" dirty="0" smtClean="0">
                <a:latin typeface="+mn-lt"/>
                <a:cs typeface="+mn-cs"/>
              </a:rPr>
              <a:t>C aanvoer en 20</a:t>
            </a:r>
            <a:r>
              <a:rPr lang="nl-NL" sz="2000" dirty="0" smtClean="0"/>
              <a:t>°</a:t>
            </a:r>
            <a:r>
              <a:rPr lang="nl-NL" sz="2000" dirty="0" smtClean="0">
                <a:latin typeface="+mn-lt"/>
                <a:cs typeface="+mn-cs"/>
              </a:rPr>
              <a:t>C retour</a:t>
            </a:r>
          </a:p>
        </p:txBody>
      </p:sp>
    </p:spTree>
    <p:extLst>
      <p:ext uri="{BB962C8B-B14F-4D97-AF65-F5344CB8AC3E}">
        <p14:creationId xmlns:p14="http://schemas.microsoft.com/office/powerpoint/2010/main" val="6601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nl-NL" sz="2800" b="1" dirty="0"/>
              <a:t>Gebouw Forum Reeshof</a:t>
            </a:r>
            <a:endParaRPr lang="nl-NL" sz="2800" b="1" dirty="0" smtClean="0"/>
          </a:p>
        </p:txBody>
      </p:sp>
      <p:sp>
        <p:nvSpPr>
          <p:cNvPr id="5" name="Rechthoek 4"/>
          <p:cNvSpPr/>
          <p:nvPr/>
        </p:nvSpPr>
        <p:spPr>
          <a:xfrm>
            <a:off x="827584" y="1443841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Forum: 250 woningen en commerciële ruimte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Eerste fase 136 woningen en commerciële ruimten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Standaard </a:t>
            </a:r>
            <a:r>
              <a:rPr lang="nl-NL" sz="2000" dirty="0">
                <a:latin typeface="+mn-lt"/>
                <a:cs typeface="+mn-cs"/>
              </a:rPr>
              <a:t>leidingnet 70° / 40°  C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Standaard </a:t>
            </a:r>
            <a:r>
              <a:rPr lang="nl-NL" sz="2000" dirty="0" err="1" smtClean="0">
                <a:latin typeface="+mn-lt"/>
                <a:cs typeface="+mn-cs"/>
              </a:rPr>
              <a:t>afleverset</a:t>
            </a:r>
            <a:endParaRPr lang="nl-NL" sz="2000" dirty="0" smtClean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 smtClean="0">
              <a:latin typeface="+mn-lt"/>
              <a:cs typeface="+mn-cs"/>
            </a:endParaRPr>
          </a:p>
          <a:p>
            <a:pPr marL="3429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Tweede fase 114 woningen </a:t>
            </a:r>
            <a:endParaRPr lang="nl-NL" sz="2000" dirty="0" smtClean="0">
              <a:latin typeface="+mn-lt"/>
              <a:cs typeface="+mn-cs"/>
            </a:endParaRPr>
          </a:p>
          <a:p>
            <a:pPr marL="8001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Apart</a:t>
            </a:r>
            <a:r>
              <a:rPr lang="nl-NL" sz="2000" dirty="0" smtClean="0">
                <a:latin typeface="+mn-lt"/>
                <a:cs typeface="+mn-cs"/>
              </a:rPr>
              <a:t> net </a:t>
            </a:r>
            <a:r>
              <a:rPr lang="nl-NL" sz="2000" dirty="0">
                <a:latin typeface="+mn-lt"/>
                <a:cs typeface="+mn-cs"/>
              </a:rPr>
              <a:t>warmtelevering 45° / 20° </a:t>
            </a:r>
            <a:r>
              <a:rPr lang="nl-NL" sz="2000" dirty="0" smtClean="0">
                <a:latin typeface="+mn-lt"/>
                <a:cs typeface="+mn-cs"/>
              </a:rPr>
              <a:t>C</a:t>
            </a:r>
          </a:p>
          <a:p>
            <a:pPr marL="8001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Tapwater afzonderlijk</a:t>
            </a:r>
            <a:endParaRPr lang="nl-NL" sz="20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Het afgiftesysteem is </a:t>
            </a:r>
            <a:r>
              <a:rPr lang="nl-NL" sz="2000" dirty="0" smtClean="0">
                <a:latin typeface="+mn-lt"/>
                <a:cs typeface="+mn-cs"/>
              </a:rPr>
              <a:t>vloerverwarming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nl-NL" sz="2800" b="1" dirty="0"/>
              <a:t>Gebouw Forum Reeshof</a:t>
            </a:r>
            <a:endParaRPr lang="nl-NL" sz="2800" b="1" dirty="0" smtClean="0"/>
          </a:p>
        </p:txBody>
      </p:sp>
      <p:sp>
        <p:nvSpPr>
          <p:cNvPr id="5" name="Rechthoek 4"/>
          <p:cNvSpPr/>
          <p:nvPr/>
        </p:nvSpPr>
        <p:spPr>
          <a:xfrm>
            <a:off x="827584" y="1443841"/>
            <a:ext cx="7704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Tapwater 60°  C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verwarmd met zonnewarmte </a:t>
            </a:r>
            <a:r>
              <a:rPr lang="nl-NL" sz="2000" dirty="0" smtClean="0">
                <a:latin typeface="+mn-lt"/>
                <a:cs typeface="+mn-cs"/>
              </a:rPr>
              <a:t>(80 m</a:t>
            </a:r>
            <a:r>
              <a:rPr lang="nl-NL" sz="2000" baseline="30000" dirty="0" smtClean="0">
                <a:latin typeface="+mn-lt"/>
                <a:cs typeface="+mn-cs"/>
              </a:rPr>
              <a:t>2</a:t>
            </a:r>
            <a:r>
              <a:rPr lang="nl-NL" sz="2000" dirty="0" smtClean="0">
                <a:latin typeface="+mn-lt"/>
                <a:cs typeface="+mn-cs"/>
              </a:rPr>
              <a:t> </a:t>
            </a:r>
            <a:r>
              <a:rPr lang="nl-NL" sz="2000" dirty="0">
                <a:latin typeface="+mn-lt"/>
                <a:cs typeface="+mn-cs"/>
              </a:rPr>
              <a:t>zon thermisch)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aangevuld met warmtepomp op </a:t>
            </a:r>
            <a:r>
              <a:rPr lang="nl-NL" sz="2000" dirty="0" smtClean="0">
                <a:latin typeface="+mn-lt"/>
                <a:cs typeface="+mn-cs"/>
              </a:rPr>
              <a:t>stadsverwarmingswater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err="1" smtClean="0">
                <a:latin typeface="+mn-lt"/>
                <a:cs typeface="+mn-cs"/>
              </a:rPr>
              <a:t>Twin</a:t>
            </a:r>
            <a:r>
              <a:rPr lang="nl-NL" sz="2000" dirty="0" smtClean="0">
                <a:latin typeface="+mn-lt"/>
                <a:cs typeface="+mn-cs"/>
              </a:rPr>
              <a:t> pipe systeem voor levering warm tapwater</a:t>
            </a:r>
            <a:endParaRPr lang="nl-NL" sz="20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Aanvullende techniek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Suppletieleiding </a:t>
            </a:r>
            <a:r>
              <a:rPr lang="nl-NL" sz="2000" dirty="0">
                <a:latin typeface="+mn-lt"/>
                <a:cs typeface="+mn-cs"/>
              </a:rPr>
              <a:t>om 40°  C te </a:t>
            </a:r>
            <a:r>
              <a:rPr lang="nl-NL" sz="2000" dirty="0" smtClean="0">
                <a:latin typeface="+mn-lt"/>
                <a:cs typeface="+mn-cs"/>
              </a:rPr>
              <a:t>garanderen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Lokale buffer 3 m</a:t>
            </a:r>
            <a:r>
              <a:rPr lang="nl-NL" sz="2000" baseline="30000" dirty="0" smtClean="0">
                <a:latin typeface="+mn-lt"/>
                <a:cs typeface="+mn-cs"/>
              </a:rPr>
              <a:t>3</a:t>
            </a:r>
            <a:r>
              <a:rPr lang="nl-NL" sz="2000" dirty="0" smtClean="0">
                <a:latin typeface="+mn-lt"/>
                <a:cs typeface="+mn-cs"/>
              </a:rPr>
              <a:t> in </a:t>
            </a:r>
            <a:r>
              <a:rPr lang="nl-NL" sz="2000" dirty="0">
                <a:latin typeface="+mn-lt"/>
                <a:cs typeface="+mn-cs"/>
              </a:rPr>
              <a:t>de technische </a:t>
            </a:r>
            <a:r>
              <a:rPr lang="nl-NL" sz="2000" dirty="0" smtClean="0">
                <a:latin typeface="+mn-lt"/>
                <a:cs typeface="+mn-cs"/>
              </a:rPr>
              <a:t>ruimte (peak load </a:t>
            </a:r>
            <a:r>
              <a:rPr lang="nl-NL" sz="2000" dirty="0" err="1" smtClean="0">
                <a:latin typeface="+mn-lt"/>
                <a:cs typeface="+mn-cs"/>
              </a:rPr>
              <a:t>shaving</a:t>
            </a:r>
            <a:r>
              <a:rPr lang="nl-NL" sz="2000" dirty="0" smtClean="0">
                <a:latin typeface="+mn-lt"/>
                <a:cs typeface="+mn-cs"/>
              </a:rPr>
              <a:t>)</a:t>
            </a:r>
            <a:endParaRPr lang="nl-NL" sz="20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+mn-lt"/>
                <a:cs typeface="+mn-cs"/>
              </a:rPr>
              <a:t>(Koeling </a:t>
            </a:r>
            <a:r>
              <a:rPr lang="nl-NL" sz="2000" dirty="0">
                <a:latin typeface="+mn-lt"/>
                <a:cs typeface="+mn-cs"/>
              </a:rPr>
              <a:t>via warmtepomp op </a:t>
            </a:r>
            <a:r>
              <a:rPr lang="nl-NL" sz="2000" dirty="0" smtClean="0">
                <a:latin typeface="+mn-lt"/>
                <a:cs typeface="+mn-cs"/>
              </a:rPr>
              <a:t>stadsverwarmingswater)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zonnewarmte </a:t>
            </a:r>
            <a:r>
              <a:rPr lang="nl-NL" sz="2000" dirty="0" err="1">
                <a:latin typeface="+mn-lt"/>
                <a:cs typeface="+mn-cs"/>
              </a:rPr>
              <a:t>terugleveren</a:t>
            </a:r>
            <a:r>
              <a:rPr lang="nl-NL" sz="2000" dirty="0">
                <a:latin typeface="+mn-lt"/>
                <a:cs typeface="+mn-cs"/>
              </a:rPr>
              <a:t> </a:t>
            </a:r>
            <a:r>
              <a:rPr lang="nl-NL" sz="2000" dirty="0" smtClean="0">
                <a:latin typeface="+mn-lt"/>
                <a:cs typeface="+mn-cs"/>
              </a:rPr>
              <a:t>aan warmtenet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latin typeface="+mn-lt"/>
                <a:cs typeface="+mn-cs"/>
              </a:rPr>
              <a:t>slimme meters </a:t>
            </a:r>
            <a:r>
              <a:rPr lang="nl-NL" sz="2000" dirty="0" smtClean="0">
                <a:latin typeface="+mn-lt"/>
                <a:cs typeface="+mn-cs"/>
              </a:rPr>
              <a:t>met </a:t>
            </a:r>
            <a:r>
              <a:rPr lang="nl-NL" sz="2000" dirty="0">
                <a:latin typeface="+mn-lt"/>
                <a:cs typeface="+mn-cs"/>
              </a:rPr>
              <a:t>vrijwillige terugkoppeling aan de bewoners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nl-NL" sz="2000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sjabloon EV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Presentatie sjabloon EVE</Template>
  <TotalTime>1</TotalTime>
  <Words>392</Words>
  <Application>Microsoft Office PowerPoint</Application>
  <PresentationFormat>Diavoorstelling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Presentatie sjabloon EVE</vt:lpstr>
      <vt:lpstr>Derde generatie warmtelevering</vt:lpstr>
      <vt:lpstr>Aanleiding</vt:lpstr>
      <vt:lpstr>Aanleiding</vt:lpstr>
      <vt:lpstr>Langetermijnstrategie klimaat Tilburg</vt:lpstr>
      <vt:lpstr>Langetermijnstrategie klimaat Tilburg</vt:lpstr>
      <vt:lpstr>Langetermijnstrategie klimaat Tilburg</vt:lpstr>
      <vt:lpstr>Lage temperatuur in warmtenet</vt:lpstr>
      <vt:lpstr>Gebouw Forum Reeshof</vt:lpstr>
      <vt:lpstr>Gebouw Forum Reeshof</vt:lpstr>
      <vt:lpstr>Techniek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Aanbesteding Noorderhaven</dc:title>
  <dc:creator>Evert Vrins</dc:creator>
  <cp:lastModifiedBy>Haast, J</cp:lastModifiedBy>
  <cp:revision>239</cp:revision>
  <dcterms:created xsi:type="dcterms:W3CDTF">2009-02-18T10:06:03Z</dcterms:created>
  <dcterms:modified xsi:type="dcterms:W3CDTF">2016-03-02T07:27:20Z</dcterms:modified>
</cp:coreProperties>
</file>