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71" r:id="rId3"/>
    <p:sldId id="367" r:id="rId4"/>
    <p:sldId id="368" r:id="rId5"/>
    <p:sldId id="370" r:id="rId6"/>
    <p:sldId id="372" r:id="rId7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16" y="-14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Communicatie\01 Marco Vriens\Team Communicatie\2012\Powerpoint 2012\Jongetje_met_bal.t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34" y="-706377"/>
            <a:ext cx="9136966" cy="607824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905884"/>
            <a:ext cx="7772400" cy="106655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</a:t>
            </a:r>
            <a:br>
              <a:rPr lang="nl-NL" dirty="0" smtClean="0"/>
            </a:b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4399993"/>
            <a:ext cx="7772400" cy="88565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 smtClean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0" y="5400000"/>
            <a:ext cx="914400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0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6DAB-7245-F842-88A9-AEAECDE90F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96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00000"/>
            <a:ext cx="8229600" cy="3939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6DAB-7245-F842-88A9-AEAECDE90F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14241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76921"/>
            <a:ext cx="82296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 smtClean="0"/>
              <a:t>Titelstijl van model bewerken </a:t>
            </a:r>
            <a:br>
              <a:rPr lang="nl-NL" dirty="0" smtClean="0"/>
            </a:br>
            <a:r>
              <a:rPr lang="nl-NL" dirty="0" smtClean="0"/>
              <a:t>deze kan over twee regels</a:t>
            </a:r>
            <a:endParaRPr lang="nl-NL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0" y="1411828"/>
            <a:ext cx="9144000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woonbron_logo_rgb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69" y="5944743"/>
            <a:ext cx="1530731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1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643" y="2973898"/>
            <a:ext cx="8624806" cy="1066559"/>
          </a:xfrm>
        </p:spPr>
        <p:txBody>
          <a:bodyPr/>
          <a:lstStyle/>
          <a:p>
            <a:r>
              <a:rPr lang="nl-NL" sz="4000" b="1" dirty="0" smtClean="0">
                <a:solidFill>
                  <a:schemeClr val="accent1"/>
                </a:solidFill>
              </a:rPr>
              <a:t>Presentatie Woonbron</a:t>
            </a:r>
            <a:br>
              <a:rPr lang="nl-NL" sz="4000" b="1" dirty="0" smtClean="0">
                <a:solidFill>
                  <a:schemeClr val="accent1"/>
                </a:solidFill>
              </a:rPr>
            </a:br>
            <a:r>
              <a:rPr lang="nl-NL" sz="2800" b="1" smtClean="0">
                <a:solidFill>
                  <a:srgbClr val="FF0000"/>
                </a:solidFill>
              </a:rPr>
              <a:t>Afwegingen warmtenetten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4399993"/>
            <a:ext cx="7772400" cy="885654"/>
          </a:xfrm>
        </p:spPr>
        <p:txBody>
          <a:bodyPr/>
          <a:lstStyle/>
          <a:p>
            <a:r>
              <a:rPr lang="nl-NL" dirty="0" smtClean="0"/>
              <a:t>Sven Ringelberg</a:t>
            </a:r>
          </a:p>
        </p:txBody>
      </p:sp>
    </p:spTree>
    <p:extLst>
      <p:ext uri="{BB962C8B-B14F-4D97-AF65-F5344CB8AC3E}">
        <p14:creationId xmlns:p14="http://schemas.microsoft.com/office/powerpoint/2010/main" val="274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Waarom warmte voor corporaties?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C02 reductie</a:t>
            </a:r>
          </a:p>
          <a:p>
            <a:endParaRPr lang="nl-NL" sz="2000" dirty="0" smtClean="0"/>
          </a:p>
          <a:p>
            <a:r>
              <a:rPr lang="en-US" sz="2000" dirty="0" err="1" smtClean="0"/>
              <a:t>Slimmere</a:t>
            </a:r>
            <a:r>
              <a:rPr lang="en-US" sz="2000" dirty="0" smtClean="0"/>
              <a:t> </a:t>
            </a:r>
            <a:r>
              <a:rPr lang="en-US" sz="2000" dirty="0" err="1" smtClean="0"/>
              <a:t>manier</a:t>
            </a:r>
            <a:r>
              <a:rPr lang="en-US" sz="2000" dirty="0" smtClean="0"/>
              <a:t> om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verduurzamen</a:t>
            </a:r>
            <a:r>
              <a:rPr lang="en-US" sz="2000" dirty="0" smtClean="0"/>
              <a:t> op </a:t>
            </a:r>
            <a:r>
              <a:rPr lang="en-US" sz="2000" dirty="0" err="1" smtClean="0"/>
              <a:t>termijn</a:t>
            </a:r>
            <a:endParaRPr lang="en-US" sz="2000" dirty="0" smtClean="0"/>
          </a:p>
          <a:p>
            <a:pPr lvl="1"/>
            <a:r>
              <a:rPr lang="en-US" sz="1600" dirty="0" err="1" smtClean="0"/>
              <a:t>Alternatieve</a:t>
            </a:r>
            <a:r>
              <a:rPr lang="en-US" sz="1600" dirty="0" smtClean="0"/>
              <a:t>/extra </a:t>
            </a:r>
            <a:r>
              <a:rPr lang="en-US" sz="1600" dirty="0" err="1" smtClean="0"/>
              <a:t>optie</a:t>
            </a:r>
            <a:r>
              <a:rPr lang="en-US" sz="1600" dirty="0" smtClean="0"/>
              <a:t> </a:t>
            </a:r>
            <a:r>
              <a:rPr lang="en-US" sz="1600" dirty="0" err="1" smtClean="0"/>
              <a:t>t.o.v</a:t>
            </a:r>
            <a:r>
              <a:rPr lang="en-US" sz="1600" dirty="0" smtClean="0"/>
              <a:t>. NOM</a:t>
            </a:r>
          </a:p>
          <a:p>
            <a:endParaRPr lang="en-US" sz="2000" dirty="0" smtClean="0"/>
          </a:p>
          <a:p>
            <a:r>
              <a:rPr lang="en-US" sz="2000" dirty="0" smtClean="0"/>
              <a:t>C02 </a:t>
            </a:r>
            <a:r>
              <a:rPr lang="en-US" sz="2000" dirty="0" err="1" smtClean="0"/>
              <a:t>reductie</a:t>
            </a:r>
            <a:r>
              <a:rPr lang="en-US" sz="2000" dirty="0" smtClean="0"/>
              <a:t> in de </a:t>
            </a:r>
            <a:r>
              <a:rPr lang="en-US" sz="2000" dirty="0" err="1" smtClean="0"/>
              <a:t>prijs</a:t>
            </a:r>
            <a:r>
              <a:rPr lang="en-US" sz="2000" dirty="0" smtClean="0"/>
              <a:t> </a:t>
            </a:r>
            <a:r>
              <a:rPr lang="en-US" sz="2000" dirty="0" err="1" smtClean="0"/>
              <a:t>verrekend</a:t>
            </a:r>
            <a:r>
              <a:rPr lang="en-US" sz="2000" dirty="0" smtClean="0"/>
              <a:t>? = </a:t>
            </a:r>
            <a:r>
              <a:rPr lang="en-US" sz="2000" dirty="0" err="1" smtClean="0"/>
              <a:t>lagere</a:t>
            </a:r>
            <a:r>
              <a:rPr lang="en-US" sz="2000" dirty="0" smtClean="0"/>
              <a:t> </a:t>
            </a:r>
            <a:r>
              <a:rPr lang="en-US" sz="2000" dirty="0" err="1" smtClean="0"/>
              <a:t>prijs</a:t>
            </a:r>
            <a:r>
              <a:rPr lang="en-US" sz="2000" dirty="0" smtClean="0"/>
              <a:t> </a:t>
            </a:r>
            <a:r>
              <a:rPr lang="en-US" sz="2000" dirty="0" err="1" smtClean="0"/>
              <a:t>bewoners</a:t>
            </a:r>
            <a:endParaRPr lang="en-US" sz="2000" dirty="0" smtClean="0"/>
          </a:p>
          <a:p>
            <a:pPr lvl="1"/>
            <a:r>
              <a:rPr lang="en-US" sz="1600" dirty="0" err="1" smtClean="0"/>
              <a:t>Leveringszekere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veilig</a:t>
            </a:r>
            <a:r>
              <a:rPr lang="en-US" sz="1600" dirty="0" smtClean="0"/>
              <a:t> </a:t>
            </a:r>
            <a:r>
              <a:rPr lang="en-US" sz="1600" dirty="0" err="1" smtClean="0"/>
              <a:t>optie</a:t>
            </a:r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2000" dirty="0" err="1" smtClean="0"/>
              <a:t>Initiatieven</a:t>
            </a:r>
            <a:r>
              <a:rPr lang="en-US" sz="2000" dirty="0" smtClean="0"/>
              <a:t> de </a:t>
            </a:r>
            <a:r>
              <a:rPr lang="en-US" sz="2000" dirty="0" err="1" smtClean="0"/>
              <a:t>omgeving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err="1" smtClean="0"/>
              <a:t>Aansluitplicht</a:t>
            </a:r>
            <a:r>
              <a:rPr lang="en-US" sz="1600" dirty="0" smtClean="0"/>
              <a:t> </a:t>
            </a:r>
            <a:r>
              <a:rPr lang="en-US" sz="1600" dirty="0" err="1" smtClean="0"/>
              <a:t>nieuwbouw</a:t>
            </a:r>
            <a:r>
              <a:rPr lang="en-US" sz="1600" dirty="0" smtClean="0"/>
              <a:t> in Rotterdam/Amsterdam</a:t>
            </a:r>
          </a:p>
          <a:p>
            <a:pPr lvl="1"/>
            <a:r>
              <a:rPr lang="en-US" sz="1600" dirty="0" err="1" smtClean="0"/>
              <a:t>Ambitie</a:t>
            </a:r>
            <a:r>
              <a:rPr lang="en-US" sz="1600" dirty="0" smtClean="0"/>
              <a:t> </a:t>
            </a:r>
            <a:r>
              <a:rPr lang="en-US" sz="1600" dirty="0" err="1" smtClean="0"/>
              <a:t>vanuit</a:t>
            </a:r>
            <a:r>
              <a:rPr lang="en-US" sz="1600" dirty="0" smtClean="0"/>
              <a:t> </a:t>
            </a:r>
            <a:r>
              <a:rPr lang="en-US" sz="1600" dirty="0" err="1" smtClean="0"/>
              <a:t>gemeenten</a:t>
            </a:r>
            <a:r>
              <a:rPr lang="en-US" sz="1600" dirty="0" smtClean="0"/>
              <a:t> om tot </a:t>
            </a:r>
            <a:r>
              <a:rPr lang="en-US" sz="1600" dirty="0" err="1" smtClean="0"/>
              <a:t>aansluiting</a:t>
            </a:r>
            <a:r>
              <a:rPr lang="en-US" sz="1600" dirty="0" smtClean="0"/>
              <a:t>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komen</a:t>
            </a: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20073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Verschillende strategieën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Daar waar die netten zijn overwegen wij aansluiting</a:t>
            </a:r>
          </a:p>
          <a:p>
            <a:endParaRPr lang="nl-NL" sz="2000" dirty="0"/>
          </a:p>
          <a:p>
            <a:r>
              <a:rPr lang="nl-NL" sz="2000" dirty="0" smtClean="0"/>
              <a:t>corporaties aansluiten afwegen. Als er geen net is zijn ook andere oplossingen te overwegen.</a:t>
            </a:r>
          </a:p>
          <a:p>
            <a:endParaRPr lang="nl-NL" sz="2000" dirty="0" smtClean="0"/>
          </a:p>
          <a:p>
            <a:r>
              <a:rPr lang="nl-NL" sz="2000" dirty="0" smtClean="0"/>
              <a:t>Sluit warmte niet op voorhand uit. Voer een strategie van eerst isolatie en dan installatie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2116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Waarom lukt het nog niet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9" y="1586976"/>
            <a:ext cx="8363271" cy="4881838"/>
          </a:xfrm>
        </p:spPr>
        <p:txBody>
          <a:bodyPr/>
          <a:lstStyle/>
          <a:p>
            <a:r>
              <a:rPr lang="nl-NL" sz="1800" dirty="0" smtClean="0"/>
              <a:t>70% toestemming, bewoners zien niet altijd de meerwaarde</a:t>
            </a:r>
          </a:p>
          <a:p>
            <a:r>
              <a:rPr lang="nl-NL" sz="1800" dirty="0" smtClean="0"/>
              <a:t>Aansluiten collectief naar net: kan net</a:t>
            </a:r>
          </a:p>
          <a:p>
            <a:r>
              <a:rPr lang="nl-NL" sz="1800" dirty="0" smtClean="0"/>
              <a:t>Aansluiten individueel naar net: duur in huidige situatie (5.000 euro)</a:t>
            </a:r>
          </a:p>
          <a:p>
            <a:endParaRPr lang="nl-NL" sz="1800" dirty="0"/>
          </a:p>
          <a:p>
            <a:r>
              <a:rPr lang="nl-NL" sz="1800" dirty="0" smtClean="0"/>
              <a:t>Warmte heeft te weinig waarde</a:t>
            </a:r>
          </a:p>
          <a:p>
            <a:r>
              <a:rPr lang="nl-NL" sz="1800" dirty="0" smtClean="0"/>
              <a:t>Transparantie in afrekening, imago is niet altijd goed</a:t>
            </a:r>
          </a:p>
          <a:p>
            <a:r>
              <a:rPr lang="nl-NL" sz="1800" dirty="0" smtClean="0"/>
              <a:t>Monopolie positie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8562"/>
            <a:ext cx="3941742" cy="23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61" y="4264546"/>
            <a:ext cx="4065239" cy="25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moet er gebeuren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Aansluiting bestaande voorraad subsidiëren – verhuurders-heffing</a:t>
            </a:r>
          </a:p>
          <a:p>
            <a:r>
              <a:rPr lang="nl-NL" sz="2000" dirty="0" smtClean="0"/>
              <a:t>Risico van individueel </a:t>
            </a:r>
            <a:r>
              <a:rPr lang="nl-NL" sz="2000" dirty="0" err="1" smtClean="0"/>
              <a:t>verketelen</a:t>
            </a:r>
            <a:r>
              <a:rPr lang="nl-NL" sz="2000" dirty="0" smtClean="0"/>
              <a:t> voorkomen door duidelijkheid te bieden over de warmtenetten</a:t>
            </a:r>
          </a:p>
          <a:p>
            <a:r>
              <a:rPr lang="nl-NL" sz="2000" dirty="0" smtClean="0"/>
              <a:t>Warmteversnelling naast stroomversnelling -&gt; Platform 31 als organisator</a:t>
            </a:r>
          </a:p>
          <a:p>
            <a:r>
              <a:rPr lang="nl-NL" sz="2000" dirty="0" smtClean="0"/>
              <a:t>Warmteaansluiting </a:t>
            </a:r>
            <a:r>
              <a:rPr lang="nl-NL" sz="2000" dirty="0"/>
              <a:t>stevige positie in de Energie-index</a:t>
            </a:r>
          </a:p>
          <a:p>
            <a:r>
              <a:rPr lang="nl-NL" sz="2000" dirty="0"/>
              <a:t>NMDA -&gt; </a:t>
            </a:r>
            <a:r>
              <a:rPr lang="nl-NL" sz="2000" dirty="0" smtClean="0"/>
              <a:t>GDG/A </a:t>
            </a:r>
            <a:r>
              <a:rPr lang="nl-NL" sz="2000" dirty="0"/>
              <a:t>= goedkoper dan </a:t>
            </a:r>
            <a:r>
              <a:rPr lang="nl-NL" sz="2000" dirty="0" smtClean="0"/>
              <a:t>gas/anders</a:t>
            </a:r>
            <a:endParaRPr lang="nl-NL" sz="2000" dirty="0"/>
          </a:p>
          <a:p>
            <a:r>
              <a:rPr lang="nl-NL" sz="2000" dirty="0"/>
              <a:t>Consumentenplatform – transparantie/draagvlak/variatie in tariefstructuren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6673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Acties op korte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Inventarisatie</a:t>
            </a:r>
            <a:r>
              <a:rPr lang="en-US" sz="2000" dirty="0" smtClean="0"/>
              <a:t> </a:t>
            </a:r>
            <a:r>
              <a:rPr lang="en-US" sz="2000" dirty="0" err="1" smtClean="0"/>
              <a:t>mogelijkheden</a:t>
            </a:r>
            <a:r>
              <a:rPr lang="en-US" sz="2000" dirty="0" smtClean="0"/>
              <a:t> </a:t>
            </a:r>
            <a:r>
              <a:rPr lang="en-US" sz="2000" dirty="0" err="1" smtClean="0"/>
              <a:t>bestaande</a:t>
            </a:r>
            <a:r>
              <a:rPr lang="en-US" sz="2000" dirty="0" smtClean="0"/>
              <a:t> </a:t>
            </a:r>
            <a:r>
              <a:rPr lang="en-US" sz="2000" dirty="0" err="1" smtClean="0"/>
              <a:t>collectieve</a:t>
            </a:r>
            <a:r>
              <a:rPr lang="en-US" sz="2000" dirty="0" smtClean="0"/>
              <a:t> </a:t>
            </a:r>
            <a:r>
              <a:rPr lang="en-US" sz="2000" dirty="0" err="1" smtClean="0"/>
              <a:t>ketels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err="1" smtClean="0"/>
              <a:t>Nuon</a:t>
            </a:r>
            <a:endParaRPr lang="en-US" sz="1800" dirty="0" smtClean="0"/>
          </a:p>
          <a:p>
            <a:pPr lvl="1"/>
            <a:r>
              <a:rPr lang="en-US" sz="1800" dirty="0" smtClean="0"/>
              <a:t>Eneco</a:t>
            </a:r>
          </a:p>
          <a:p>
            <a:pPr lvl="1"/>
            <a:r>
              <a:rPr lang="en-US" sz="1800" dirty="0" smtClean="0"/>
              <a:t>HVC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Interviews </a:t>
            </a:r>
            <a:r>
              <a:rPr lang="en-US" sz="2000" dirty="0" err="1" smtClean="0"/>
              <a:t>corporaties</a:t>
            </a:r>
            <a:r>
              <a:rPr lang="en-US" sz="2000" dirty="0" smtClean="0"/>
              <a:t> </a:t>
            </a:r>
            <a:r>
              <a:rPr lang="en-US" sz="2000" dirty="0" err="1" smtClean="0"/>
              <a:t>grote</a:t>
            </a:r>
            <a:r>
              <a:rPr lang="en-US" sz="2000" dirty="0" smtClean="0"/>
              <a:t> </a:t>
            </a:r>
            <a:r>
              <a:rPr lang="en-US" sz="2000" dirty="0" err="1" smtClean="0"/>
              <a:t>steden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err="1" smtClean="0"/>
              <a:t>Kijk</a:t>
            </a:r>
            <a:r>
              <a:rPr lang="en-US" sz="1800" dirty="0" smtClean="0"/>
              <a:t> </a:t>
            </a:r>
            <a:r>
              <a:rPr lang="en-US" sz="1800" dirty="0" err="1" smtClean="0"/>
              <a:t>naar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integrale</a:t>
            </a:r>
            <a:r>
              <a:rPr lang="en-US" sz="1800" dirty="0" smtClean="0"/>
              <a:t> </a:t>
            </a:r>
            <a:r>
              <a:rPr lang="en-US" sz="1800" dirty="0" err="1" smtClean="0"/>
              <a:t>mogelijkheden</a:t>
            </a:r>
            <a:endParaRPr lang="en-US" sz="1800" dirty="0" smtClean="0"/>
          </a:p>
          <a:p>
            <a:pPr lvl="1"/>
            <a:r>
              <a:rPr lang="en-US" sz="1800" dirty="0" err="1" smtClean="0"/>
              <a:t>Moeten</a:t>
            </a:r>
            <a:r>
              <a:rPr lang="en-US" sz="1800" dirty="0" smtClean="0"/>
              <a:t> </a:t>
            </a:r>
            <a:r>
              <a:rPr lang="en-US" sz="1800" dirty="0" err="1" smtClean="0"/>
              <a:t>wij</a:t>
            </a:r>
            <a:r>
              <a:rPr lang="en-US" sz="1800" dirty="0" smtClean="0"/>
              <a:t> </a:t>
            </a:r>
            <a:r>
              <a:rPr lang="en-US" sz="1800" dirty="0" err="1" smtClean="0"/>
              <a:t>ons</a:t>
            </a:r>
            <a:r>
              <a:rPr lang="en-US" sz="1800" dirty="0" smtClean="0"/>
              <a:t> </a:t>
            </a:r>
            <a:r>
              <a:rPr lang="en-US" sz="1800" dirty="0" err="1" smtClean="0"/>
              <a:t>commiteren</a:t>
            </a:r>
            <a:r>
              <a:rPr lang="en-US" sz="1800" dirty="0" smtClean="0"/>
              <a:t> </a:t>
            </a:r>
            <a:r>
              <a:rPr lang="en-US" sz="1800" dirty="0" err="1" smtClean="0"/>
              <a:t>voor</a:t>
            </a:r>
            <a:r>
              <a:rPr lang="en-US" sz="1800" dirty="0" smtClean="0"/>
              <a:t> 30+ </a:t>
            </a:r>
            <a:r>
              <a:rPr lang="en-US" sz="1800" dirty="0" err="1" smtClean="0"/>
              <a:t>jaar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err="1" smtClean="0"/>
              <a:t>Alternatieve</a:t>
            </a:r>
            <a:r>
              <a:rPr lang="en-US" sz="1800" dirty="0" smtClean="0"/>
              <a:t> business cases; </a:t>
            </a:r>
            <a:r>
              <a:rPr lang="en-US" sz="1800" dirty="0" err="1" smtClean="0"/>
              <a:t>voorbij</a:t>
            </a:r>
            <a:r>
              <a:rPr lang="en-US" sz="1800" smtClean="0"/>
              <a:t> de meter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683626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Presentatie3">
  <a:themeElements>
    <a:clrScheme name="Aangepast 1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BCCD00"/>
      </a:accent1>
      <a:accent2>
        <a:srgbClr val="FF283C"/>
      </a:accent2>
      <a:accent3>
        <a:srgbClr val="E6E6E6"/>
      </a:accent3>
      <a:accent4>
        <a:srgbClr val="BCCD00"/>
      </a:accent4>
      <a:accent5>
        <a:srgbClr val="FF283C"/>
      </a:accent5>
      <a:accent6>
        <a:srgbClr val="BCCD00"/>
      </a:accent6>
      <a:hlink>
        <a:srgbClr val="969696"/>
      </a:hlink>
      <a:folHlink>
        <a:srgbClr val="BEBEBE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Powerpoint_Presentatie3</Template>
  <TotalTime>2522</TotalTime>
  <Words>233</Words>
  <Application>Microsoft Office PowerPoint</Application>
  <PresentationFormat>Diavoorstelling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Powerpoint_Presentatie3</vt:lpstr>
      <vt:lpstr>Presentatie Woonbron Afwegingen warmtenetten</vt:lpstr>
      <vt:lpstr>Waarom warmte voor corporaties?</vt:lpstr>
      <vt:lpstr>Verschillende strategieën</vt:lpstr>
      <vt:lpstr>Waarom lukt het nog niet</vt:lpstr>
      <vt:lpstr>Wat moet er gebeuren</vt:lpstr>
      <vt:lpstr>Acties op korte termijn</vt:lpstr>
    </vt:vector>
  </TitlesOfParts>
  <Company>Woonbron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Duurzaamheid binnen Woonbron</dc:title>
  <dc:creator>Sven Ringelberg</dc:creator>
  <cp:lastModifiedBy>haastj</cp:lastModifiedBy>
  <cp:revision>598</cp:revision>
  <cp:lastPrinted>2015-01-28T08:33:35Z</cp:lastPrinted>
  <dcterms:created xsi:type="dcterms:W3CDTF">2013-02-18T16:07:21Z</dcterms:created>
  <dcterms:modified xsi:type="dcterms:W3CDTF">2015-12-01T10:23:38Z</dcterms:modified>
</cp:coreProperties>
</file>